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4"/>
  </p:sldMasterIdLst>
  <p:notesMasterIdLst>
    <p:notesMasterId r:id="rId26"/>
  </p:notesMasterIdLst>
  <p:handoutMasterIdLst>
    <p:handoutMasterId r:id="rId27"/>
  </p:handoutMasterIdLst>
  <p:sldIdLst>
    <p:sldId id="3977" r:id="rId5"/>
    <p:sldId id="3946" r:id="rId6"/>
    <p:sldId id="3978" r:id="rId7"/>
    <p:sldId id="3990" r:id="rId8"/>
    <p:sldId id="3979" r:id="rId9"/>
    <p:sldId id="3980" r:id="rId10"/>
    <p:sldId id="3981" r:id="rId11"/>
    <p:sldId id="3988" r:id="rId12"/>
    <p:sldId id="3992" r:id="rId13"/>
    <p:sldId id="3982" r:id="rId14"/>
    <p:sldId id="3996" r:id="rId15"/>
    <p:sldId id="3997" r:id="rId16"/>
    <p:sldId id="3998" r:id="rId17"/>
    <p:sldId id="3984" r:id="rId18"/>
    <p:sldId id="3985" r:id="rId19"/>
    <p:sldId id="3991" r:id="rId20"/>
    <p:sldId id="3993" r:id="rId21"/>
    <p:sldId id="3987" r:id="rId22"/>
    <p:sldId id="3994" r:id="rId23"/>
    <p:sldId id="3995" r:id="rId24"/>
    <p:sldId id="3989" r:id="rId25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0" userDrawn="1">
          <p15:clr>
            <a:srgbClr val="A4A3A4"/>
          </p15:clr>
        </p15:guide>
        <p15:guide id="2" orient="horz" pos="3408" userDrawn="1">
          <p15:clr>
            <a:srgbClr val="A4A3A4"/>
          </p15:clr>
        </p15:guide>
        <p15:guide id="3" pos="6936" userDrawn="1">
          <p15:clr>
            <a:srgbClr val="A4A3A4"/>
          </p15:clr>
        </p15:guide>
        <p15:guide id="4" pos="744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597"/>
    <a:srgbClr val="148634"/>
    <a:srgbClr val="E6AF00"/>
    <a:srgbClr val="F2B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2208" y="804"/>
      </p:cViewPr>
      <p:guideLst>
        <p:guide orient="horz" pos="1200"/>
        <p:guide orient="horz" pos="3408"/>
        <p:guide pos="6936"/>
        <p:guide pos="74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sau8-my.sharepoint.com/personal/jdunn_sau8_org/Documents/Attachments/FY24%20-%20Summary%20and%20Detai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sau8-my.sharepoint.com/personal/jdunn_sau8_org/Documents/Attachments/FY24%20-%20Summary%20and%20Detail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r>
              <a:rPr lang="en-US" sz="18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FY25 GENERAL FUND EXPENDITURE BUDGET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E38-4F52-AC21-FC63BCEE8D6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E38-4F52-AC21-FC63BCEE8D6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E38-4F52-AC21-FC63BCEE8D6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E38-4F52-AC21-FC63BCEE8D6A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E38-4F52-AC21-FC63BCEE8D6A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E38-4F52-AC21-FC63BCEE8D6A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E38-4F52-AC21-FC63BCEE8D6A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E38-4F52-AC21-FC63BCEE8D6A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FE38-4F52-AC21-FC63BCEE8D6A}"/>
              </c:ext>
            </c:extLst>
          </c:dPt>
          <c:dLbls>
            <c:dLbl>
              <c:idx val="7"/>
              <c:layout>
                <c:manualLayout>
                  <c:x val="5.1502138960881488E-3"/>
                  <c:y val="-1.509433962264151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FE38-4F52-AC21-FC63BCEE8D6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'FY25 Budget by Object'!$A$2:$A$10</c:f>
              <c:strCache>
                <c:ptCount val="9"/>
                <c:pt idx="0">
                  <c:v>[610000] - SALARIES</c:v>
                </c:pt>
                <c:pt idx="1">
                  <c:v>[620000] - BENEFITS</c:v>
                </c:pt>
                <c:pt idx="2">
                  <c:v>[630000] - PROFESSIONAL SERVICES</c:v>
                </c:pt>
                <c:pt idx="3">
                  <c:v>[640000] - PURCHASED PROPERTY</c:v>
                </c:pt>
                <c:pt idx="4">
                  <c:v>[650000] - PURCHASED SERVICES</c:v>
                </c:pt>
                <c:pt idx="5">
                  <c:v>[660000] - SUPPLIES, BOOKS AND UTILITIES</c:v>
                </c:pt>
                <c:pt idx="6">
                  <c:v>[670000] - EQUIPMENT</c:v>
                </c:pt>
                <c:pt idx="7">
                  <c:v>[680000] - DUES, FEES &amp; INTEREST</c:v>
                </c:pt>
                <c:pt idx="8">
                  <c:v>[690000] - PRINCIPAL AND TRANSFERS</c:v>
                </c:pt>
              </c:strCache>
            </c:strRef>
          </c:cat>
          <c:val>
            <c:numRef>
              <c:f>'FY25 Budget by Object'!$B$2:$B$10</c:f>
              <c:numCache>
                <c:formatCode>_("$"* #,##0.00_);_("$"* \(#,##0.00\);_("$"* "-"??_);_(@_)</c:formatCode>
                <c:ptCount val="9"/>
                <c:pt idx="0">
                  <c:v>54377822.57</c:v>
                </c:pt>
                <c:pt idx="1">
                  <c:v>28437568</c:v>
                </c:pt>
                <c:pt idx="2">
                  <c:v>3417197.3000000003</c:v>
                </c:pt>
                <c:pt idx="3">
                  <c:v>1975470.7199999997</c:v>
                </c:pt>
                <c:pt idx="4">
                  <c:v>4466238.0199999986</c:v>
                </c:pt>
                <c:pt idx="5">
                  <c:v>4935208.9299999988</c:v>
                </c:pt>
                <c:pt idx="6">
                  <c:v>1608492.2000000004</c:v>
                </c:pt>
                <c:pt idx="7">
                  <c:v>2784717.7199999997</c:v>
                </c:pt>
                <c:pt idx="8">
                  <c:v>5907475.54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618E-49DE-8E97-64358DB73AE3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1"/>
                <c:order val="1"/>
                <c:dPt>
                  <c:idx val="0"/>
                  <c:bubble3D val="0"/>
                  <c:spPr>
                    <a:solidFill>
                      <a:schemeClr val="accent1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3-FE38-4F52-AC21-FC63BCEE8D6A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5-FE38-4F52-AC21-FC63BCEE8D6A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7-FE38-4F52-AC21-FC63BCEE8D6A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4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9-FE38-4F52-AC21-FC63BCEE8D6A}"/>
                    </c:ext>
                  </c:extLst>
                </c:dPt>
                <c:dPt>
                  <c:idx val="4"/>
                  <c:bubble3D val="0"/>
                  <c:spPr>
                    <a:solidFill>
                      <a:schemeClr val="accent5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B-FE38-4F52-AC21-FC63BCEE8D6A}"/>
                    </c:ext>
                  </c:extLst>
                </c:dPt>
                <c:dPt>
                  <c:idx val="5"/>
                  <c:bubble3D val="0"/>
                  <c:spPr>
                    <a:solidFill>
                      <a:schemeClr val="accent6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D-FE38-4F52-AC21-FC63BCEE8D6A}"/>
                    </c:ext>
                  </c:extLst>
                </c:dPt>
                <c:dPt>
                  <c:idx val="6"/>
                  <c:bubble3D val="0"/>
                  <c:spPr>
                    <a:solidFill>
                      <a:schemeClr val="accent1">
                        <a:lumMod val="60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F-FE38-4F52-AC21-FC63BCEE8D6A}"/>
                    </c:ext>
                  </c:extLst>
                </c:dPt>
                <c:dPt>
                  <c:idx val="7"/>
                  <c:bubble3D val="0"/>
                  <c:spPr>
                    <a:solidFill>
                      <a:schemeClr val="accent2">
                        <a:lumMod val="60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21-FE38-4F52-AC21-FC63BCEE8D6A}"/>
                    </c:ext>
                  </c:extLst>
                </c:dPt>
                <c:dPt>
                  <c:idx val="8"/>
                  <c:bubble3D val="0"/>
                  <c:spPr>
                    <a:solidFill>
                      <a:schemeClr val="accent3">
                        <a:lumMod val="60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23-FE38-4F52-AC21-FC63BCEE8D6A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showLegendKey val="0"/>
                  <c:showVal val="0"/>
                  <c:showCatName val="0"/>
                  <c:showSerName val="0"/>
                  <c:showPercent val="1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'FY25 Budget by Object'!$A$2:$A$10</c15:sqref>
                        </c15:formulaRef>
                      </c:ext>
                    </c:extLst>
                    <c:strCache>
                      <c:ptCount val="9"/>
                      <c:pt idx="0">
                        <c:v>[610000] - SALARIES</c:v>
                      </c:pt>
                      <c:pt idx="1">
                        <c:v>[620000] - BENEFITS</c:v>
                      </c:pt>
                      <c:pt idx="2">
                        <c:v>[630000] - PROFESSIONAL SERVICES</c:v>
                      </c:pt>
                      <c:pt idx="3">
                        <c:v>[640000] - PURCHASED PROPERTY</c:v>
                      </c:pt>
                      <c:pt idx="4">
                        <c:v>[650000] - PURCHASED SERVICES</c:v>
                      </c:pt>
                      <c:pt idx="5">
                        <c:v>[660000] - SUPPLIES, BOOKS AND UTILITIES</c:v>
                      </c:pt>
                      <c:pt idx="6">
                        <c:v>[670000] - EQUIPMENT</c:v>
                      </c:pt>
                      <c:pt idx="7">
                        <c:v>[680000] - DUES, FEES &amp; INTEREST</c:v>
                      </c:pt>
                      <c:pt idx="8">
                        <c:v>[690000] - PRINCIPAL AND TRANSFERS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'FY25 Budget by Object'!$C$2:$C$10</c15:sqref>
                        </c15:formulaRef>
                      </c:ext>
                    </c:extLst>
                    <c:numCache>
                      <c:formatCode>0.00%</c:formatCode>
                      <c:ptCount val="9"/>
                      <c:pt idx="0">
                        <c:v>0.50391739710663663</c:v>
                      </c:pt>
                      <c:pt idx="1">
                        <c:v>0.26352995705475124</c:v>
                      </c:pt>
                      <c:pt idx="2">
                        <c:v>3.1667048944431953E-2</c:v>
                      </c:pt>
                      <c:pt idx="3">
                        <c:v>1.8306618695541E-2</c:v>
                      </c:pt>
                      <c:pt idx="4">
                        <c:v>4.1388472938575366E-2</c:v>
                      </c:pt>
                      <c:pt idx="5">
                        <c:v>4.5734410107753393E-2</c:v>
                      </c:pt>
                      <c:pt idx="6">
                        <c:v>1.4905841469597628E-2</c:v>
                      </c:pt>
                      <c:pt idx="7">
                        <c:v>2.5805882597316504E-2</c:v>
                      </c:pt>
                      <c:pt idx="8">
                        <c:v>5.4744371085396384E-2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25-618E-49DE-8E97-64358DB73AE3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b="1"/>
              <a:t>FY25 GENERAL FUND EXPENDITURE BUDGET 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5C2-45C1-9606-C0DA629C0A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5C2-45C1-9606-C0DA629C0A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5C2-45C1-9606-C0DA629C0A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5C2-45C1-9606-C0DA629C0A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15C2-45C1-9606-C0DA629C0A12}"/>
              </c:ext>
            </c:extLst>
          </c:dPt>
          <c:dLbls>
            <c:dLbl>
              <c:idx val="2"/>
              <c:layout>
                <c:manualLayout>
                  <c:x val="-3.4283263167371299E-2"/>
                  <c:y val="0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5C2-45C1-9606-C0DA629C0A12}"/>
                </c:ext>
              </c:extLst>
            </c:dLbl>
            <c:dLbl>
              <c:idx val="4"/>
              <c:layout>
                <c:manualLayout>
                  <c:x val="2.0570025387161295E-2"/>
                  <c:y val="-6.1943469024485472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5933143857566259E-2"/>
                      <c:h val="6.222221463509565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15C2-45C1-9606-C0DA629C0A1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'FY25 Budget by Object'!$A$14:$A$18</c:f>
              <c:strCache>
                <c:ptCount val="5"/>
                <c:pt idx="0">
                  <c:v>[510000] - LOCAL REVENUE SOURCES</c:v>
                </c:pt>
                <c:pt idx="1">
                  <c:v>[530000] - STATE REVENUE SOURCES</c:v>
                </c:pt>
                <c:pt idx="2">
                  <c:v>[540000] - FEDERAL REVENUE SOURCES</c:v>
                </c:pt>
                <c:pt idx="3">
                  <c:v>[550000] - OTHER REVENUE SOURCES</c:v>
                </c:pt>
                <c:pt idx="4">
                  <c:v>Unassigned Fund Balance</c:v>
                </c:pt>
              </c:strCache>
            </c:strRef>
          </c:cat>
          <c:val>
            <c:numRef>
              <c:f>'FY25 Budget by Object'!$B$14:$B$18</c:f>
              <c:numCache>
                <c:formatCode>_("$"* #,##0.00_);_("$"* \(#,##0.00\);_("$"* "-"??_);_(@_)</c:formatCode>
                <c:ptCount val="5"/>
                <c:pt idx="0">
                  <c:v>71848926</c:v>
                </c:pt>
                <c:pt idx="1">
                  <c:v>29793639</c:v>
                </c:pt>
                <c:pt idx="2">
                  <c:v>700126</c:v>
                </c:pt>
                <c:pt idx="3">
                  <c:v>2767500</c:v>
                </c:pt>
                <c:pt idx="4">
                  <c:v>2800000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15C2-45C1-9606-C0DA629C0A12}"/>
            </c:ext>
          </c:extLst>
        </c:ser>
        <c:ser>
          <c:idx val="1"/>
          <c:order val="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15C2-45C1-9606-C0DA629C0A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E-15C2-45C1-9606-C0DA629C0A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0-15C2-45C1-9606-C0DA629C0A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2-15C2-45C1-9606-C0DA629C0A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4-15C2-45C1-9606-C0DA629C0A1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'FY25 Budget by Object'!$A$14:$A$18</c:f>
              <c:strCache>
                <c:ptCount val="5"/>
                <c:pt idx="0">
                  <c:v>[510000] - LOCAL REVENUE SOURCES</c:v>
                </c:pt>
                <c:pt idx="1">
                  <c:v>[530000] - STATE REVENUE SOURCES</c:v>
                </c:pt>
                <c:pt idx="2">
                  <c:v>[540000] - FEDERAL REVENUE SOURCES</c:v>
                </c:pt>
                <c:pt idx="3">
                  <c:v>[550000] - OTHER REVENUE SOURCES</c:v>
                </c:pt>
                <c:pt idx="4">
                  <c:v>Unassigned Fund Balance</c:v>
                </c:pt>
              </c:strCache>
            </c:strRef>
          </c:cat>
          <c:val>
            <c:numRef>
              <c:f>'FY25 Budget by Object'!$C$14:$C$18</c:f>
              <c:numCache>
                <c:formatCode>0.00%</c:formatCode>
                <c:ptCount val="5"/>
                <c:pt idx="0">
                  <c:v>0.66582150707156107</c:v>
                </c:pt>
                <c:pt idx="1">
                  <c:v>0.27609662001246943</c:v>
                </c:pt>
                <c:pt idx="2">
                  <c:v>6.4880433767372349E-3</c:v>
                </c:pt>
                <c:pt idx="3">
                  <c:v>2.5646326582815519E-2</c:v>
                </c:pt>
                <c:pt idx="4">
                  <c:v>2.5947502956416787E-2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15C2-45C1-9606-C0DA629C0A12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E3FB89-8224-371A-F033-2D1983D8D9C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3170030" cy="481206"/>
          </a:xfrm>
          <a:prstGeom prst="rect">
            <a:avLst/>
          </a:prstGeom>
        </p:spPr>
        <p:txBody>
          <a:bodyPr vert="horz" lIns="94668" tIns="47334" rIns="94668" bIns="4733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D8AAA6-A209-FAE3-1F0D-761E0620927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143518" y="0"/>
            <a:ext cx="3170030" cy="481206"/>
          </a:xfrm>
          <a:prstGeom prst="rect">
            <a:avLst/>
          </a:prstGeom>
        </p:spPr>
        <p:txBody>
          <a:bodyPr vert="horz" lIns="94668" tIns="47334" rIns="94668" bIns="47334" rtlCol="0"/>
          <a:lstStyle>
            <a:lvl1pPr algn="r">
              <a:defRPr sz="1200"/>
            </a:lvl1pPr>
          </a:lstStyle>
          <a:p>
            <a:r>
              <a:rPr lang="en-US"/>
              <a:t>September 9, 2024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7716F8-8F11-55C2-07F3-F41CB2A340E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119995"/>
            <a:ext cx="3170030" cy="481206"/>
          </a:xfrm>
          <a:prstGeom prst="rect">
            <a:avLst/>
          </a:prstGeom>
        </p:spPr>
        <p:txBody>
          <a:bodyPr vert="horz" lIns="94668" tIns="47334" rIns="94668" bIns="4733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2AAEBA-8A43-50B8-3F49-4BF31B38CB9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43518" y="9119995"/>
            <a:ext cx="3170030" cy="481206"/>
          </a:xfrm>
          <a:prstGeom prst="rect">
            <a:avLst/>
          </a:prstGeom>
        </p:spPr>
        <p:txBody>
          <a:bodyPr vert="horz" lIns="94668" tIns="47334" rIns="94668" bIns="47334" rtlCol="0" anchor="b"/>
          <a:lstStyle>
            <a:lvl1pPr algn="r">
              <a:defRPr sz="1200"/>
            </a:lvl1pPr>
          </a:lstStyle>
          <a:p>
            <a:fld id="{1C8924BB-A498-4815-AB11-BAC5EB3784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469353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169920" cy="481727"/>
          </a:xfrm>
          <a:prstGeom prst="rect">
            <a:avLst/>
          </a:prstGeom>
        </p:spPr>
        <p:txBody>
          <a:bodyPr vert="horz" lIns="96650" tIns="48326" rIns="96650" bIns="48326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8" y="1"/>
            <a:ext cx="3169920" cy="481727"/>
          </a:xfrm>
          <a:prstGeom prst="rect">
            <a:avLst/>
          </a:prstGeom>
        </p:spPr>
        <p:txBody>
          <a:bodyPr vert="horz" lIns="96650" tIns="48326" rIns="96650" bIns="48326" rtlCol="0"/>
          <a:lstStyle>
            <a:lvl1pPr algn="r">
              <a:defRPr sz="1300"/>
            </a:lvl1pPr>
          </a:lstStyle>
          <a:p>
            <a:r>
              <a:rPr lang="en-US"/>
              <a:t>September 9, 2024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50" tIns="48326" rIns="96650" bIns="4832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1" y="4620578"/>
            <a:ext cx="5852160" cy="3780473"/>
          </a:xfrm>
          <a:prstGeom prst="rect">
            <a:avLst/>
          </a:prstGeom>
        </p:spPr>
        <p:txBody>
          <a:bodyPr vert="horz" lIns="96650" tIns="48326" rIns="96650" bIns="4832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50" tIns="48326" rIns="96650" bIns="48326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8" y="9119474"/>
            <a:ext cx="3169920" cy="481726"/>
          </a:xfrm>
          <a:prstGeom prst="rect">
            <a:avLst/>
          </a:prstGeom>
        </p:spPr>
        <p:txBody>
          <a:bodyPr vert="horz" lIns="96650" tIns="48326" rIns="96650" bIns="48326" rtlCol="0" anchor="b"/>
          <a:lstStyle>
            <a:lvl1pPr algn="r">
              <a:defRPr sz="1300"/>
            </a:lvl1pPr>
          </a:lstStyle>
          <a:p>
            <a:fld id="{D40C6A29-4676-420C-BBE3-ACC2B80F6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59704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No Trust Fund</a:t>
            </a:r>
          </a:p>
          <a:p>
            <a:r>
              <a:rPr lang="en-US">
                <a:cs typeface="Calibri"/>
              </a:rPr>
              <a:t>Year 1: $648</a:t>
            </a:r>
          </a:p>
          <a:p>
            <a:r>
              <a:rPr lang="en-US">
                <a:cs typeface="Calibri"/>
              </a:rPr>
              <a:t>Year 2: $592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/>
              <a:t>September 9, 2024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0C6A29-4676-420C-BBE3-ACC2B80F64D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573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3">
            <a:extLst>
              <a:ext uri="{FF2B5EF4-FFF2-40B4-BE49-F238E27FC236}">
                <a16:creationId xmlns:a16="http://schemas.microsoft.com/office/drawing/2014/main" id="{FCE00AC6-1AA1-42D9-83DD-4C308C3F9322}"/>
              </a:ext>
            </a:extLst>
          </p:cNvPr>
          <p:cNvSpPr/>
          <p:nvPr userDrawn="1"/>
        </p:nvSpPr>
        <p:spPr>
          <a:xfrm>
            <a:off x="400050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319A315-F756-49EC-8181-0EC3F0A37B09}"/>
              </a:ext>
            </a:extLst>
          </p:cNvPr>
          <p:cNvCxnSpPr>
            <a:cxnSpLocks/>
          </p:cNvCxnSpPr>
          <p:nvPr userDrawn="1"/>
        </p:nvCxnSpPr>
        <p:spPr>
          <a:xfrm>
            <a:off x="406241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60F3E26-F530-48F5-983F-9DCFF41D4F39}"/>
              </a:ext>
            </a:extLst>
          </p:cNvPr>
          <p:cNvSpPr/>
          <p:nvPr userDrawn="1"/>
        </p:nvSpPr>
        <p:spPr>
          <a:xfrm>
            <a:off x="5292348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C97701E-DAF9-4174-AA91-DA203CD27D6A}"/>
              </a:ext>
            </a:extLst>
          </p:cNvPr>
          <p:cNvSpPr/>
          <p:nvPr userDrawn="1"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F765374-1A4B-41DC-9E75-A95A6C655328}"/>
              </a:ext>
            </a:extLst>
          </p:cNvPr>
          <p:cNvSpPr/>
          <p:nvPr userDrawn="1"/>
        </p:nvSpPr>
        <p:spPr>
          <a:xfrm>
            <a:off x="1569044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618DB8E-B14E-42E2-B454-6F4F36A8A9D9}"/>
              </a:ext>
            </a:extLst>
          </p:cNvPr>
          <p:cNvSpPr/>
          <p:nvPr userDrawn="1"/>
        </p:nvSpPr>
        <p:spPr>
          <a:xfrm flipH="1">
            <a:off x="0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97666F55-03F1-4D18-9653-0F360E127A7E}"/>
              </a:ext>
            </a:extLst>
          </p:cNvPr>
          <p:cNvSpPr/>
          <p:nvPr userDrawn="1"/>
        </p:nvSpPr>
        <p:spPr>
          <a:xfrm rot="16200000">
            <a:off x="1539683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743200"/>
            <a:ext cx="6592824" cy="2386584"/>
          </a:xfrm>
        </p:spPr>
        <p:txBody>
          <a:bodyPr anchor="b"/>
          <a:lstStyle>
            <a:lvl1pPr algn="r">
              <a:defRPr sz="6000" b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93208" y="5221224"/>
            <a:ext cx="6592824" cy="996696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010415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FA665D7-34D0-4262-B345-9B1A1BA8DA17}"/>
              </a:ext>
            </a:extLst>
          </p:cNvPr>
          <p:cNvSpPr/>
          <p:nvPr userDrawn="1"/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9ECC553-79E5-4B14-89C9-4DAD2B1021B1}"/>
              </a:ext>
            </a:extLst>
          </p:cNvPr>
          <p:cNvSpPr/>
          <p:nvPr userDrawn="1"/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797934-7E2B-4F94-89C4-0279413FF821}"/>
              </a:ext>
            </a:extLst>
          </p:cNvPr>
          <p:cNvSpPr/>
          <p:nvPr userDrawn="1"/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432" y="1399032"/>
            <a:ext cx="3236976" cy="4069080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152" y="1527048"/>
            <a:ext cx="5111496" cy="3931920"/>
          </a:xfrm>
        </p:spPr>
        <p:txBody>
          <a:bodyPr anchor="ctr"/>
          <a:lstStyle>
            <a:lvl1pPr marL="0" indent="0">
              <a:buNone/>
              <a:defRPr b="1">
                <a:solidFill>
                  <a:srgbClr val="148634"/>
                </a:solidFill>
              </a:defRPr>
            </a:lvl1pPr>
            <a:lvl2pPr marL="228600">
              <a:defRPr>
                <a:solidFill>
                  <a:srgbClr val="2F5597"/>
                </a:solidFill>
              </a:defRPr>
            </a:lvl2pPr>
            <a:lvl3pPr marL="457200">
              <a:defRPr>
                <a:solidFill>
                  <a:srgbClr val="2F5597"/>
                </a:solidFill>
              </a:defRPr>
            </a:lvl3pPr>
            <a:lvl4pPr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1394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5A614E3F-4FB2-4152-A59C-941C908D7B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00479" y="1150210"/>
            <a:ext cx="2207046" cy="2204178"/>
          </a:xfrm>
          <a:custGeom>
            <a:avLst/>
            <a:gdLst>
              <a:gd name="connsiteX0" fmla="*/ 1098749 w 2207046"/>
              <a:gd name="connsiteY0" fmla="*/ 0 h 2204178"/>
              <a:gd name="connsiteX1" fmla="*/ 2201707 w 2207046"/>
              <a:gd name="connsiteY1" fmla="*/ 995326 h 2204178"/>
              <a:gd name="connsiteX2" fmla="*/ 2207046 w 2207046"/>
              <a:gd name="connsiteY2" fmla="*/ 1101058 h 2204178"/>
              <a:gd name="connsiteX3" fmla="*/ 2207046 w 2207046"/>
              <a:gd name="connsiteY3" fmla="*/ 1116306 h 2204178"/>
              <a:gd name="connsiteX4" fmla="*/ 2201707 w 2207046"/>
              <a:gd name="connsiteY4" fmla="*/ 1222039 h 2204178"/>
              <a:gd name="connsiteX5" fmla="*/ 1322187 w 2207046"/>
              <a:gd name="connsiteY5" fmla="*/ 2194840 h 2204178"/>
              <a:gd name="connsiteX6" fmla="*/ 1260999 w 2207046"/>
              <a:gd name="connsiteY6" fmla="*/ 2204178 h 2204178"/>
              <a:gd name="connsiteX7" fmla="*/ 936500 w 2207046"/>
              <a:gd name="connsiteY7" fmla="*/ 2204178 h 2204178"/>
              <a:gd name="connsiteX8" fmla="*/ 875311 w 2207046"/>
              <a:gd name="connsiteY8" fmla="*/ 2194840 h 2204178"/>
              <a:gd name="connsiteX9" fmla="*/ 12592 w 2207046"/>
              <a:gd name="connsiteY9" fmla="*/ 1332120 h 2204178"/>
              <a:gd name="connsiteX10" fmla="*/ 0 w 2207046"/>
              <a:gd name="connsiteY10" fmla="*/ 1249617 h 2204178"/>
              <a:gd name="connsiteX11" fmla="*/ 0 w 2207046"/>
              <a:gd name="connsiteY11" fmla="*/ 967747 h 2204178"/>
              <a:gd name="connsiteX12" fmla="*/ 12592 w 2207046"/>
              <a:gd name="connsiteY12" fmla="*/ 885244 h 2204178"/>
              <a:gd name="connsiteX13" fmla="*/ 1098749 w 2207046"/>
              <a:gd name="connsiteY13" fmla="*/ 0 h 2204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07046" h="2204178">
                <a:moveTo>
                  <a:pt x="1098749" y="0"/>
                </a:moveTo>
                <a:cubicBezTo>
                  <a:pt x="1672788" y="0"/>
                  <a:pt x="2144931" y="436266"/>
                  <a:pt x="2201707" y="995326"/>
                </a:cubicBezTo>
                <a:lnTo>
                  <a:pt x="2207046" y="1101058"/>
                </a:lnTo>
                <a:lnTo>
                  <a:pt x="2207046" y="1116306"/>
                </a:lnTo>
                <a:lnTo>
                  <a:pt x="2201707" y="1222039"/>
                </a:lnTo>
                <a:cubicBezTo>
                  <a:pt x="2152501" y="1706557"/>
                  <a:pt x="1791308" y="2098844"/>
                  <a:pt x="1322187" y="2194840"/>
                </a:cubicBezTo>
                <a:lnTo>
                  <a:pt x="1260999" y="2204178"/>
                </a:lnTo>
                <a:lnTo>
                  <a:pt x="936500" y="2204178"/>
                </a:lnTo>
                <a:lnTo>
                  <a:pt x="875311" y="2194840"/>
                </a:lnTo>
                <a:cubicBezTo>
                  <a:pt x="442276" y="2106228"/>
                  <a:pt x="101204" y="1765156"/>
                  <a:pt x="12592" y="1332120"/>
                </a:cubicBezTo>
                <a:lnTo>
                  <a:pt x="0" y="1249617"/>
                </a:lnTo>
                <a:lnTo>
                  <a:pt x="0" y="967747"/>
                </a:lnTo>
                <a:lnTo>
                  <a:pt x="12592" y="885244"/>
                </a:lnTo>
                <a:cubicBezTo>
                  <a:pt x="115972" y="380036"/>
                  <a:pt x="562980" y="0"/>
                  <a:pt x="109874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A1F486A-F545-4642-B1CB-5356704413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44632" y="2579683"/>
            <a:ext cx="3096807" cy="3096807"/>
          </a:xfrm>
          <a:custGeom>
            <a:avLst/>
            <a:gdLst>
              <a:gd name="connsiteX0" fmla="*/ 1548404 w 3096807"/>
              <a:gd name="connsiteY0" fmla="*/ 0 h 3096807"/>
              <a:gd name="connsiteX1" fmla="*/ 3096807 w 3096807"/>
              <a:gd name="connsiteY1" fmla="*/ 1548404 h 3096807"/>
              <a:gd name="connsiteX2" fmla="*/ 1548404 w 3096807"/>
              <a:gd name="connsiteY2" fmla="*/ 3096807 h 3096807"/>
              <a:gd name="connsiteX3" fmla="*/ 0 w 3096807"/>
              <a:gd name="connsiteY3" fmla="*/ 1548404 h 3096807"/>
              <a:gd name="connsiteX4" fmla="*/ 1548404 w 3096807"/>
              <a:gd name="connsiteY4" fmla="*/ 0 h 3096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96807" h="3096807">
                <a:moveTo>
                  <a:pt x="1548404" y="0"/>
                </a:moveTo>
                <a:cubicBezTo>
                  <a:pt x="2403564" y="0"/>
                  <a:pt x="3096807" y="693243"/>
                  <a:pt x="3096807" y="1548404"/>
                </a:cubicBezTo>
                <a:cubicBezTo>
                  <a:pt x="3096807" y="2403564"/>
                  <a:pt x="2403564" y="3096807"/>
                  <a:pt x="1548404" y="3096807"/>
                </a:cubicBezTo>
                <a:cubicBezTo>
                  <a:pt x="693243" y="3096807"/>
                  <a:pt x="0" y="2403564"/>
                  <a:pt x="0" y="1548404"/>
                </a:cubicBezTo>
                <a:cubicBezTo>
                  <a:pt x="0" y="693243"/>
                  <a:pt x="693243" y="0"/>
                  <a:pt x="154840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4"/>
            <a:ext cx="5806440" cy="1325880"/>
          </a:xfrm>
        </p:spPr>
        <p:txBody>
          <a:bodyPr/>
          <a:lstStyle>
            <a:lvl1pPr>
              <a:defRPr b="1">
                <a:solidFill>
                  <a:srgbClr val="2F5597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96" y="1825625"/>
            <a:ext cx="5806440" cy="435254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2400">
                <a:solidFill>
                  <a:srgbClr val="148634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228600">
              <a:lnSpc>
                <a:spcPct val="110000"/>
              </a:lnSpc>
              <a:defRPr sz="2000">
                <a:solidFill>
                  <a:srgbClr val="2F5597"/>
                </a:solidFill>
              </a:defRPr>
            </a:lvl2pPr>
            <a:lvl3pPr marL="457200">
              <a:lnSpc>
                <a:spcPct val="110000"/>
              </a:lnSpc>
              <a:defRPr sz="1800">
                <a:solidFill>
                  <a:srgbClr val="2F5597"/>
                </a:solidFill>
              </a:defRPr>
            </a:lvl3pPr>
            <a:lvl4pPr marL="685800">
              <a:lnSpc>
                <a:spcPct val="110000"/>
              </a:lnSpc>
              <a:defRPr sz="1600">
                <a:solidFill>
                  <a:srgbClr val="2F5597"/>
                </a:solidFill>
              </a:defRPr>
            </a:lvl4pPr>
            <a:lvl5pPr>
              <a:lnSpc>
                <a:spcPct val="11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8E71C73-7BAD-4838-88C1-42E045A9D179}"/>
              </a:ext>
            </a:extLst>
          </p:cNvPr>
          <p:cNvSpPr/>
          <p:nvPr userDrawn="1"/>
        </p:nvSpPr>
        <p:spPr>
          <a:xfrm>
            <a:off x="10249620" y="1555068"/>
            <a:ext cx="819303" cy="7970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560922-5803-412D-880B-065E75DCBC0A}"/>
              </a:ext>
            </a:extLst>
          </p:cNvPr>
          <p:cNvSpPr/>
          <p:nvPr userDrawn="1"/>
        </p:nvSpPr>
        <p:spPr>
          <a:xfrm>
            <a:off x="7590089" y="4034393"/>
            <a:ext cx="876704" cy="876704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83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200EACD1-D216-4037-8AFF-80CF273586DF}"/>
              </a:ext>
            </a:extLst>
          </p:cNvPr>
          <p:cNvSpPr/>
          <p:nvPr userDrawn="1"/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F941DE04-3FEA-4A57-B200-F9F6A765C792}"/>
              </a:ext>
            </a:extLst>
          </p:cNvPr>
          <p:cNvSpPr/>
          <p:nvPr userDrawn="1"/>
        </p:nvSpPr>
        <p:spPr>
          <a:xfrm rot="9222429" flipV="1">
            <a:off x="2494119" y="-28502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65C7B4-4152-4548-A771-EB148A028FDB}"/>
              </a:ext>
            </a:extLst>
          </p:cNvPr>
          <p:cNvSpPr/>
          <p:nvPr userDrawn="1"/>
        </p:nvSpPr>
        <p:spPr>
          <a:xfrm>
            <a:off x="8165417" y="5241988"/>
            <a:ext cx="759403" cy="73880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9272" y="1380744"/>
            <a:ext cx="5559552" cy="2514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19272" y="4078224"/>
            <a:ext cx="5559552" cy="153619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557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2F5597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76" y="1911096"/>
            <a:ext cx="9829800" cy="3859742"/>
          </a:xfrm>
        </p:spPr>
        <p:txBody>
          <a:bodyPr/>
          <a:lstStyle>
            <a:lvl1pPr>
              <a:defRPr>
                <a:solidFill>
                  <a:srgbClr val="148634"/>
                </a:solidFill>
              </a:defRPr>
            </a:lvl1pPr>
            <a:lvl2pPr>
              <a:defRPr>
                <a:solidFill>
                  <a:srgbClr val="2F5597"/>
                </a:solidFill>
              </a:defRPr>
            </a:lvl2pPr>
            <a:lvl3pPr>
              <a:defRPr>
                <a:solidFill>
                  <a:srgbClr val="2F5597"/>
                </a:solidFill>
              </a:defRPr>
            </a:lvl3pPr>
            <a:lvl4pPr>
              <a:defRPr>
                <a:solidFill>
                  <a:srgbClr val="2F5597"/>
                </a:solidFill>
              </a:defRPr>
            </a:lvl4pPr>
            <a:lvl5pPr>
              <a:defRPr>
                <a:solidFill>
                  <a:srgbClr val="2F5597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081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2F5597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1096"/>
            <a:ext cx="10515600" cy="3859742"/>
          </a:xfrm>
        </p:spPr>
        <p:txBody>
          <a:bodyPr/>
          <a:lstStyle>
            <a:lvl1pPr>
              <a:defRPr>
                <a:solidFill>
                  <a:srgbClr val="148634"/>
                </a:solidFill>
              </a:defRPr>
            </a:lvl1pPr>
            <a:lvl2pPr>
              <a:defRPr>
                <a:solidFill>
                  <a:srgbClr val="2F5597"/>
                </a:solidFill>
              </a:defRPr>
            </a:lvl2pPr>
            <a:lvl3pPr>
              <a:defRPr>
                <a:solidFill>
                  <a:srgbClr val="2F5597"/>
                </a:solidFill>
              </a:defRPr>
            </a:lvl3pPr>
            <a:lvl4pPr>
              <a:defRPr>
                <a:solidFill>
                  <a:srgbClr val="2F5597"/>
                </a:solidFill>
              </a:defRPr>
            </a:lvl4pPr>
            <a:lvl5pPr>
              <a:defRPr>
                <a:solidFill>
                  <a:srgbClr val="2F5597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892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3E3FD7E-C80A-4707-A8E9-4134DF91F3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6858000"/>
          </a:xfrm>
          <a:solidFill>
            <a:srgbClr val="2F5597"/>
          </a:solidFill>
        </p:spPr>
        <p:txBody>
          <a:bodyPr/>
          <a:lstStyle>
            <a:lvl1pPr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0EC23F5-CD2E-4207-A4E6-73BDFF74D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500" y="370600"/>
            <a:ext cx="5923842" cy="5923842"/>
          </a:xfrm>
          <a:custGeom>
            <a:avLst/>
            <a:gdLst>
              <a:gd name="connsiteX0" fmla="*/ 2961921 w 5923842"/>
              <a:gd name="connsiteY0" fmla="*/ 0 h 5923842"/>
              <a:gd name="connsiteX1" fmla="*/ 5923842 w 5923842"/>
              <a:gd name="connsiteY1" fmla="*/ 2961921 h 5923842"/>
              <a:gd name="connsiteX2" fmla="*/ 2961921 w 5923842"/>
              <a:gd name="connsiteY2" fmla="*/ 5923842 h 5923842"/>
              <a:gd name="connsiteX3" fmla="*/ 0 w 5923842"/>
              <a:gd name="connsiteY3" fmla="*/ 2961921 h 5923842"/>
              <a:gd name="connsiteX4" fmla="*/ 2961921 w 5923842"/>
              <a:gd name="connsiteY4" fmla="*/ 0 h 5923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23842" h="5923842">
                <a:moveTo>
                  <a:pt x="2961921" y="0"/>
                </a:moveTo>
                <a:cubicBezTo>
                  <a:pt x="4597745" y="0"/>
                  <a:pt x="5923842" y="1326097"/>
                  <a:pt x="5923842" y="2961921"/>
                </a:cubicBezTo>
                <a:cubicBezTo>
                  <a:pt x="5923842" y="4597745"/>
                  <a:pt x="4597745" y="5923842"/>
                  <a:pt x="2961921" y="5923842"/>
                </a:cubicBezTo>
                <a:cubicBezTo>
                  <a:pt x="1326097" y="5923842"/>
                  <a:pt x="0" y="4597745"/>
                  <a:pt x="0" y="2961921"/>
                </a:cubicBezTo>
                <a:cubicBezTo>
                  <a:pt x="0" y="1326097"/>
                  <a:pt x="1326097" y="0"/>
                  <a:pt x="2961921" y="0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</p:spPr>
        <p:txBody>
          <a:bodyPr wrap="square" lIns="457200" rIns="457200" bIns="2331720" anchor="b" anchorCtr="0">
            <a:noAutofit/>
          </a:bodyPr>
          <a:lstStyle>
            <a:lvl1pPr algn="ctr">
              <a:defRPr sz="4000" b="1">
                <a:solidFill>
                  <a:srgbClr val="148634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75304" y="4379976"/>
            <a:ext cx="5038344" cy="71323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2F5597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B76FE53-FB67-4871-8485-71BAAFD7D1BF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9/3/20XX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AD26FED4-1CE2-444B-A77E-EB3CB505AF1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Presentation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8FD25AA-10CC-48D8-9577-257871107B9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2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2F5597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148634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>
                <a:solidFill>
                  <a:srgbClr val="2F5597"/>
                </a:solidFill>
              </a:defRPr>
            </a:lvl2pPr>
            <a:lvl3pPr>
              <a:defRPr>
                <a:solidFill>
                  <a:srgbClr val="2F5597"/>
                </a:solidFill>
              </a:defRPr>
            </a:lvl3pPr>
            <a:lvl4pPr>
              <a:defRPr>
                <a:solidFill>
                  <a:srgbClr val="2F5597"/>
                </a:solidFill>
              </a:defRPr>
            </a:lvl4pPr>
            <a:lvl5pPr>
              <a:defRPr>
                <a:solidFill>
                  <a:srgbClr val="2F5597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 marL="228600" indent="-228600">
              <a:defRPr lang="en-US" sz="2800" kern="1200" dirty="0" smtClean="0">
                <a:solidFill>
                  <a:srgbClr val="148634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1pPr>
            <a:lvl2pPr>
              <a:defRPr>
                <a:solidFill>
                  <a:srgbClr val="2F5597"/>
                </a:solidFill>
              </a:defRPr>
            </a:lvl2pPr>
            <a:lvl3pPr>
              <a:defRPr>
                <a:solidFill>
                  <a:srgbClr val="2F5597"/>
                </a:solidFill>
              </a:defRPr>
            </a:lvl3pPr>
            <a:lvl4pPr>
              <a:defRPr>
                <a:solidFill>
                  <a:srgbClr val="2F5597"/>
                </a:solidFill>
              </a:defRPr>
            </a:lvl4pPr>
            <a:lvl5pPr>
              <a:defRPr>
                <a:solidFill>
                  <a:srgbClr val="2F5597"/>
                </a:solidFill>
              </a:defRPr>
            </a:lvl5pPr>
          </a:lstStyle>
          <a:p>
            <a:pPr marL="228600" lvl="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906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94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5312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5312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CF5677B-E56F-4452-ADDC-DA0E20A955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6500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865D9C09-AB3B-40EB-B1DA-9C6D7234345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6500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67273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medium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AA9DFF3-1B49-48A9-BF8A-57DD7D07CFA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01259" y="2727729"/>
            <a:ext cx="4290740" cy="4130271"/>
          </a:xfrm>
          <a:custGeom>
            <a:avLst/>
            <a:gdLst>
              <a:gd name="connsiteX0" fmla="*/ 2503809 w 4290740"/>
              <a:gd name="connsiteY0" fmla="*/ 0 h 4130271"/>
              <a:gd name="connsiteX1" fmla="*/ 4198398 w 4290740"/>
              <a:gd name="connsiteY1" fmla="*/ 660580 h 4130271"/>
              <a:gd name="connsiteX2" fmla="*/ 4290740 w 4290740"/>
              <a:gd name="connsiteY2" fmla="*/ 751285 h 4130271"/>
              <a:gd name="connsiteX3" fmla="*/ 4290740 w 4290740"/>
              <a:gd name="connsiteY3" fmla="*/ 4130271 h 4130271"/>
              <a:gd name="connsiteX4" fmla="*/ 604508 w 4290740"/>
              <a:gd name="connsiteY4" fmla="*/ 4130271 h 4130271"/>
              <a:gd name="connsiteX5" fmla="*/ 461940 w 4290740"/>
              <a:gd name="connsiteY5" fmla="*/ 3953232 h 4130271"/>
              <a:gd name="connsiteX6" fmla="*/ 0 w 4290740"/>
              <a:gd name="connsiteY6" fmla="*/ 2503809 h 4130271"/>
              <a:gd name="connsiteX7" fmla="*/ 2503809 w 4290740"/>
              <a:gd name="connsiteY7" fmla="*/ 0 h 413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90740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0" y="751285"/>
                </a:lnTo>
                <a:lnTo>
                  <a:pt x="4290740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5CFEFC13-B998-4A6F-A7ED-411E266D28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61609" y="0"/>
            <a:ext cx="3519311" cy="3007909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7BFFB5A-A05C-4B0C-905C-5884361304B2}"/>
              </a:ext>
            </a:extLst>
          </p:cNvPr>
          <p:cNvSpPr/>
          <p:nvPr userDrawn="1"/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F33AC6C-4807-4785-AE9F-84BFEEDA9F7E}"/>
              </a:ext>
            </a:extLst>
          </p:cNvPr>
          <p:cNvSpPr/>
          <p:nvPr userDrawn="1"/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760"/>
            <a:ext cx="5120640" cy="13258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828800"/>
            <a:ext cx="5093208" cy="4352544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413178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2642EAF0-DE94-4F90-82E3-6F316AA8353A}"/>
              </a:ext>
            </a:extLst>
          </p:cNvPr>
          <p:cNvSpPr/>
          <p:nvPr userDrawn="1"/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E9CE183-B21E-41EB-A082-DF9C3AD659D5}"/>
              </a:ext>
            </a:extLst>
          </p:cNvPr>
          <p:cNvSpPr/>
          <p:nvPr userDrawn="1"/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494E364-7EA8-4D92-915D-75D1A3A67C07}"/>
              </a:ext>
            </a:extLst>
          </p:cNvPr>
          <p:cNvSpPr/>
          <p:nvPr userDrawn="1"/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8" y="1234440"/>
            <a:ext cx="3236976" cy="406908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682496" y="6356350"/>
            <a:ext cx="1545336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9048" y="6356350"/>
            <a:ext cx="4114800" cy="3651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+mn-lt"/>
              </a:defRPr>
            </a:lvl1pPr>
          </a:lstStyle>
          <a:p>
            <a:pPr algn="l"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06456" y="6356350"/>
            <a:ext cx="850392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976" y="2551176"/>
            <a:ext cx="4709160" cy="1755648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 sz="1800"/>
            </a:lvl2pPr>
            <a:lvl3pPr marL="457200"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2677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4648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9A1C714-6A0E-456D-A2E2-6288C0EA0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35405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8628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4012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67668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1" r:id="rId4"/>
    <p:sldLayoutId id="2147483770" r:id="rId5"/>
    <p:sldLayoutId id="2147483774" r:id="rId6"/>
    <p:sldLayoutId id="2147483783" r:id="rId7"/>
    <p:sldLayoutId id="2147483772" r:id="rId8"/>
    <p:sldLayoutId id="2147483773" r:id="rId9"/>
    <p:sldLayoutId id="2147483785" r:id="rId10"/>
    <p:sldLayoutId id="2147483786" r:id="rId11"/>
    <p:sldLayoutId id="2147483787" r:id="rId12"/>
    <p:sldLayoutId id="2147483775" r:id="rId13"/>
    <p:sldLayoutId id="2147483788" r:id="rId14"/>
    <p:sldLayoutId id="2147483776" r:id="rId15"/>
    <p:sldLayoutId id="2147483777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2F5597"/>
          </a:solidFill>
          <a:latin typeface="Segoe UI" panose="020B0502040204020203" pitchFamily="34" charset="0"/>
          <a:ea typeface="+mj-ea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48634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F5597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F5597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F5597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F5597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sau8.org/page/middle-school-project" TargetMode="Externa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8EFA36-E8D8-BE23-D77F-3A6AD63E0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B9FED8-D5B4-7E54-B6D4-B0D142E05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4968C8-1EBF-E931-D0DE-AB932051E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 descr="A group of hexagons with different colored hexagons&#10;&#10;Description automatically generated">
            <a:extLst>
              <a:ext uri="{FF2B5EF4-FFF2-40B4-BE49-F238E27FC236}">
                <a16:creationId xmlns:a16="http://schemas.microsoft.com/office/drawing/2014/main" id="{C7B3DEA6-3151-D270-3077-20F9BA98FF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 descr="A green and blue logo&#10;&#10;Description automatically generated">
            <a:extLst>
              <a:ext uri="{FF2B5EF4-FFF2-40B4-BE49-F238E27FC236}">
                <a16:creationId xmlns:a16="http://schemas.microsoft.com/office/drawing/2014/main" id="{5023C576-16C0-ED4D-5928-55D5E30C0E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2389" y="759251"/>
            <a:ext cx="3314286" cy="1409524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4B3F402-2C98-AA20-A6DC-0F07F7C6B030}"/>
              </a:ext>
            </a:extLst>
          </p:cNvPr>
          <p:cNvSpPr txBox="1">
            <a:spLocks/>
          </p:cNvSpPr>
          <p:nvPr/>
        </p:nvSpPr>
        <p:spPr>
          <a:xfrm>
            <a:off x="1190625" y="3069270"/>
            <a:ext cx="8333232" cy="2386584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2F5597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en-US" sz="4800" dirty="0">
                <a:latin typeface="Segoe UI"/>
                <a:cs typeface="Segoe UI"/>
              </a:rPr>
              <a:t>State of the District Schools</a:t>
            </a:r>
            <a:endParaRPr lang="en-US" sz="4800" dirty="0"/>
          </a:p>
          <a:p>
            <a:r>
              <a:rPr lang="en-US" sz="3600" dirty="0"/>
              <a:t>September 26, 2024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371676-C497-B184-021F-321FCADCCB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3977" y="5173642"/>
            <a:ext cx="416242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054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136" y="671551"/>
            <a:ext cx="10515600" cy="1325563"/>
          </a:xfrm>
        </p:spPr>
        <p:txBody>
          <a:bodyPr>
            <a:noAutofit/>
          </a:bodyPr>
          <a:lstStyle/>
          <a:p>
            <a:r>
              <a:rPr lang="en-US" dirty="0"/>
              <a:t>Curriculum &amp; Instruction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E8A40A-0195-4B3A-81F2-8B76B68F9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6717" y="2151118"/>
            <a:ext cx="8568162" cy="1739270"/>
          </a:xfrm>
        </p:spPr>
        <p:txBody>
          <a:bodyPr anchor="t" anchorCtr="0">
            <a:noAutofit/>
          </a:bodyPr>
          <a:lstStyle/>
          <a:p>
            <a:r>
              <a:rPr lang="en-US" sz="3600" dirty="0"/>
              <a:t>New Programs</a:t>
            </a:r>
          </a:p>
          <a:p>
            <a:pPr marL="571500" indent="-282575">
              <a:buFont typeface="Arial" panose="020B0604020202020204" pitchFamily="34" charset="0"/>
              <a:buChar char="•"/>
            </a:pPr>
            <a:r>
              <a:rPr lang="en-US" sz="3600" dirty="0"/>
              <a:t>iReady Math – grades k-6</a:t>
            </a:r>
          </a:p>
          <a:p>
            <a:pPr marL="571500" indent="-282575">
              <a:buFont typeface="Arial" panose="020B0604020202020204" pitchFamily="34" charset="0"/>
              <a:buChar char="•"/>
            </a:pPr>
            <a:r>
              <a:rPr lang="en-US" sz="3600" dirty="0">
                <a:latin typeface="Segoe UI"/>
                <a:cs typeface="Segoe UI"/>
              </a:rPr>
              <a:t>Algebra – grades 7-11</a:t>
            </a:r>
            <a:endParaRPr lang="en-US" sz="3600" dirty="0"/>
          </a:p>
          <a:p>
            <a:pPr marL="571500" indent="-282575">
              <a:buFont typeface="Arial" panose="020B0604020202020204" pitchFamily="34" charset="0"/>
              <a:buChar char="•"/>
            </a:pPr>
            <a:r>
              <a:rPr lang="en-US" sz="3600" dirty="0"/>
              <a:t>World language</a:t>
            </a:r>
          </a:p>
        </p:txBody>
      </p:sp>
    </p:spTree>
    <p:extLst>
      <p:ext uri="{BB962C8B-B14F-4D97-AF65-F5344CB8AC3E}">
        <p14:creationId xmlns:p14="http://schemas.microsoft.com/office/powerpoint/2010/main" val="1761588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31005" y="0"/>
            <a:ext cx="12423006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24568C-DB9F-603F-853A-2B73EF727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78063" y="3252788"/>
            <a:ext cx="5157787" cy="82391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1DB04C28-CE29-2BDA-059B-B3DE52FF0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EBF57C2-6191-E495-109C-44BB46B15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12" y="271911"/>
            <a:ext cx="9894770" cy="6470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33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31005" y="0"/>
            <a:ext cx="12423006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24568C-DB9F-603F-853A-2B73EF727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78063" y="3252788"/>
            <a:ext cx="5157787" cy="82391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1DB04C28-CE29-2BDA-059B-B3DE52FF0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AD120B-8EB3-7036-4718-99DDC00E7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071" y="64030"/>
            <a:ext cx="10618853" cy="679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4061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1760"/>
            <a:ext cx="10515600" cy="1325563"/>
          </a:xfrm>
        </p:spPr>
        <p:txBody>
          <a:bodyPr>
            <a:noAutofit/>
          </a:bodyPr>
          <a:lstStyle/>
          <a:p>
            <a:r>
              <a:rPr lang="en-US" dirty="0"/>
              <a:t>Job Fair - Partnership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E8A40A-0195-4B3A-81F2-8B76B68F9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4323" y="2237323"/>
            <a:ext cx="7859949" cy="1739270"/>
          </a:xfrm>
        </p:spPr>
        <p:txBody>
          <a:bodyPr anchor="t" anchorCtr="0">
            <a:noAutofit/>
          </a:bodyPr>
          <a:lstStyle/>
          <a:p>
            <a:r>
              <a:rPr lang="en-US" sz="3200" dirty="0"/>
              <a:t>Chamber, Concord High, CRTC</a:t>
            </a:r>
          </a:p>
          <a:p>
            <a:pPr marL="571500" indent="-231775">
              <a:buFont typeface="Arial" panose="020B0604020202020204" pitchFamily="34" charset="0"/>
              <a:buChar char="•"/>
            </a:pPr>
            <a:r>
              <a:rPr lang="en-US" sz="3200" dirty="0"/>
              <a:t>54 business with 150+ business professionals</a:t>
            </a:r>
          </a:p>
          <a:p>
            <a:pPr marL="571500" indent="-231775">
              <a:buFont typeface="Arial" panose="020B0604020202020204" pitchFamily="34" charset="0"/>
              <a:buChar char="•"/>
            </a:pPr>
            <a:r>
              <a:rPr lang="en-US" sz="3200" dirty="0"/>
              <a:t>800 students</a:t>
            </a:r>
          </a:p>
        </p:txBody>
      </p:sp>
    </p:spTree>
    <p:extLst>
      <p:ext uri="{BB962C8B-B14F-4D97-AF65-F5344CB8AC3E}">
        <p14:creationId xmlns:p14="http://schemas.microsoft.com/office/powerpoint/2010/main" val="719434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0786" y="968430"/>
            <a:ext cx="10515600" cy="1325563"/>
          </a:xfrm>
        </p:spPr>
        <p:txBody>
          <a:bodyPr>
            <a:noAutofit/>
          </a:bodyPr>
          <a:lstStyle/>
          <a:p>
            <a:r>
              <a:rPr lang="en-US" dirty="0"/>
              <a:t>Grants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E8A40A-0195-4B3A-81F2-8B76B68F9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5799" y="2148078"/>
            <a:ext cx="8568162" cy="1739270"/>
          </a:xfrm>
        </p:spPr>
        <p:txBody>
          <a:bodyPr anchor="t" anchorCtr="0">
            <a:noAutofit/>
          </a:bodyPr>
          <a:lstStyle/>
          <a:p>
            <a:pPr marL="288925"/>
            <a:r>
              <a:rPr lang="en-US" sz="3600" dirty="0"/>
              <a:t>Social Emotional Learning</a:t>
            </a:r>
          </a:p>
          <a:p>
            <a:pPr marL="571500" indent="-282575">
              <a:buFont typeface="Arial" panose="020B0604020202020204" pitchFamily="34" charset="0"/>
              <a:buChar char="•"/>
            </a:pPr>
            <a:r>
              <a:rPr lang="en-US" sz="3600" dirty="0"/>
              <a:t>Children’s Mental Health </a:t>
            </a:r>
            <a:br>
              <a:rPr lang="en-US" sz="3600" dirty="0"/>
            </a:br>
            <a:r>
              <a:rPr lang="en-US" sz="3600" dirty="0"/>
              <a:t>Initiative - $3.38M</a:t>
            </a:r>
          </a:p>
          <a:p>
            <a:pPr marL="571500" indent="-282575">
              <a:buFont typeface="Arial" panose="020B0604020202020204" pitchFamily="34" charset="0"/>
              <a:buChar char="•"/>
            </a:pPr>
            <a:r>
              <a:rPr lang="en-US" sz="3600" dirty="0"/>
              <a:t>Project AWARE - $6.46M</a:t>
            </a:r>
          </a:p>
        </p:txBody>
      </p:sp>
    </p:spTree>
    <p:extLst>
      <p:ext uri="{BB962C8B-B14F-4D97-AF65-F5344CB8AC3E}">
        <p14:creationId xmlns:p14="http://schemas.microsoft.com/office/powerpoint/2010/main" val="2334127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682" y="1228459"/>
            <a:ext cx="10515600" cy="1325563"/>
          </a:xfrm>
        </p:spPr>
        <p:txBody>
          <a:bodyPr>
            <a:noAutofit/>
          </a:bodyPr>
          <a:lstStyle/>
          <a:p>
            <a:r>
              <a:rPr lang="en-US" dirty="0"/>
              <a:t>Communication</a:t>
            </a:r>
          </a:p>
        </p:txBody>
      </p:sp>
    </p:spTree>
    <p:extLst>
      <p:ext uri="{BB962C8B-B14F-4D97-AF65-F5344CB8AC3E}">
        <p14:creationId xmlns:p14="http://schemas.microsoft.com/office/powerpoint/2010/main" val="860348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31005" y="0"/>
            <a:ext cx="1242300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24568C-DB9F-603F-853A-2B73EF727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78063" y="3252788"/>
            <a:ext cx="5157787" cy="82391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C875D2-645D-23E4-65A6-9D86C7AE18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6536" y="182048"/>
            <a:ext cx="5038927" cy="6493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571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31005" y="0"/>
            <a:ext cx="1242300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24568C-DB9F-603F-853A-2B73EF727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78063" y="3252788"/>
            <a:ext cx="5157787" cy="82391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80B1A3-0DF3-68CF-74B2-8E529CBB71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812" y="358847"/>
            <a:ext cx="7023371" cy="578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2015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6217" y="1018381"/>
            <a:ext cx="10515600" cy="1325563"/>
          </a:xfrm>
        </p:spPr>
        <p:txBody>
          <a:bodyPr>
            <a:noAutofit/>
          </a:bodyPr>
          <a:lstStyle/>
          <a:p>
            <a:r>
              <a:rPr lang="en-US" dirty="0"/>
              <a:t>Financial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C67DFC-71E1-A9C8-5C17-67AED6F11C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7129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31005" y="0"/>
            <a:ext cx="1242300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72D32E39-9A4A-4EE0-9ED5-73B0545B498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5317823"/>
              </p:ext>
            </p:extLst>
          </p:nvPr>
        </p:nvGraphicFramePr>
        <p:xfrm>
          <a:off x="622570" y="486383"/>
          <a:ext cx="10155677" cy="58852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093556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31005" y="0"/>
            <a:ext cx="1242300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D5DF0D57-B3ED-4C94-85C2-46D543F87D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589326"/>
              </p:ext>
            </p:extLst>
          </p:nvPr>
        </p:nvGraphicFramePr>
        <p:xfrm>
          <a:off x="155643" y="311285"/>
          <a:ext cx="11429999" cy="6031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78995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31005" y="0"/>
            <a:ext cx="1242300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7198FC7-1C90-25F6-4679-D0AAFCB401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6009896"/>
              </p:ext>
            </p:extLst>
          </p:nvPr>
        </p:nvGraphicFramePr>
        <p:xfrm>
          <a:off x="817123" y="661481"/>
          <a:ext cx="10116770" cy="5486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23354">
                  <a:extLst>
                    <a:ext uri="{9D8B030D-6E8A-4147-A177-3AD203B41FA5}">
                      <a16:colId xmlns:a16="http://schemas.microsoft.com/office/drawing/2014/main" val="274286171"/>
                    </a:ext>
                  </a:extLst>
                </a:gridCol>
                <a:gridCol w="2023354">
                  <a:extLst>
                    <a:ext uri="{9D8B030D-6E8A-4147-A177-3AD203B41FA5}">
                      <a16:colId xmlns:a16="http://schemas.microsoft.com/office/drawing/2014/main" val="1109542006"/>
                    </a:ext>
                  </a:extLst>
                </a:gridCol>
                <a:gridCol w="2023354">
                  <a:extLst>
                    <a:ext uri="{9D8B030D-6E8A-4147-A177-3AD203B41FA5}">
                      <a16:colId xmlns:a16="http://schemas.microsoft.com/office/drawing/2014/main" val="2534224115"/>
                    </a:ext>
                  </a:extLst>
                </a:gridCol>
                <a:gridCol w="2023354">
                  <a:extLst>
                    <a:ext uri="{9D8B030D-6E8A-4147-A177-3AD203B41FA5}">
                      <a16:colId xmlns:a16="http://schemas.microsoft.com/office/drawing/2014/main" val="292178160"/>
                    </a:ext>
                  </a:extLst>
                </a:gridCol>
                <a:gridCol w="2023354">
                  <a:extLst>
                    <a:ext uri="{9D8B030D-6E8A-4147-A177-3AD203B41FA5}">
                      <a16:colId xmlns:a16="http://schemas.microsoft.com/office/drawing/2014/main" val="120100638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TAX YEAR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SCHOOL RATE VALUATION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LOCAL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STATE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LOCAL &amp; STATE </a:t>
                      </a:r>
                      <a:br>
                        <a:rPr lang="en-US" sz="1100" u="none" strike="noStrike" dirty="0">
                          <a:effectLst/>
                        </a:rPr>
                      </a:br>
                      <a:r>
                        <a:rPr lang="en-US" sz="1100" u="none" strike="noStrike" dirty="0">
                          <a:effectLst/>
                        </a:rPr>
                        <a:t>EDUCATION TOTAL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6536616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2014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-0.55%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4.13%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7.88%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4.80%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887593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2015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2.33%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4.74%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0.38%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3.94%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6119321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2016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2.24%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4.53%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-8.43%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2.24%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026197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2017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2.63%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4.25%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-3.77%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2.98%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8123916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2018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3.84%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1.21%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-10.87%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-0.58%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3334655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2019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4.08%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-1.04%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-8.78%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-2.07%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4583653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2020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6.35%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-0.98%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14.44%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0.93%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9330118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2021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9.95%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-5.10%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-22.43%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-7.53%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0566668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2022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0.84%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7.70%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-27.11%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3.61%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2147683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2023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0.78%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1.42%</a:t>
                      </a:r>
                      <a:endParaRPr lang="en-US" sz="16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29.75%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3.76%</a:t>
                      </a:r>
                      <a:endParaRPr lang="en-US" sz="16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14338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10 Year Average</a:t>
                      </a:r>
                      <a:endParaRPr lang="en-US" sz="16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3.25%</a:t>
                      </a:r>
                      <a:endParaRPr lang="en-US" sz="16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2.09%</a:t>
                      </a:r>
                      <a:endParaRPr lang="en-US" sz="16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-2.89%</a:t>
                      </a:r>
                      <a:endParaRPr lang="en-US" sz="16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1.21%</a:t>
                      </a:r>
                      <a:endParaRPr lang="en-US" sz="16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135427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7130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0786" y="968430"/>
            <a:ext cx="10515600" cy="1325563"/>
          </a:xfrm>
        </p:spPr>
        <p:txBody>
          <a:bodyPr>
            <a:noAutofit/>
          </a:bodyPr>
          <a:lstStyle/>
          <a:p>
            <a:r>
              <a:rPr lang="en-US" dirty="0"/>
              <a:t>Capital Projects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E8A40A-0195-4B3A-81F2-8B76B68F9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6267" y="2293993"/>
            <a:ext cx="8568162" cy="1739270"/>
          </a:xfrm>
        </p:spPr>
        <p:txBody>
          <a:bodyPr anchor="t" anchorCtr="0">
            <a:noAutofit/>
          </a:bodyPr>
          <a:lstStyle/>
          <a:p>
            <a:pPr marL="571500" indent="-282575">
              <a:buFont typeface="Arial" panose="020B0604020202020204" pitchFamily="34" charset="0"/>
              <a:buChar char="•"/>
            </a:pPr>
            <a:r>
              <a:rPr lang="en-US" sz="3600" dirty="0"/>
              <a:t>HVAC</a:t>
            </a:r>
          </a:p>
          <a:p>
            <a:pPr marL="571500" indent="-282575">
              <a:buFont typeface="Arial" panose="020B0604020202020204" pitchFamily="34" charset="0"/>
              <a:buChar char="•"/>
            </a:pPr>
            <a:r>
              <a:rPr lang="en-US" sz="3600" dirty="0"/>
              <a:t>Safety</a:t>
            </a:r>
          </a:p>
        </p:txBody>
      </p:sp>
    </p:spTree>
    <p:extLst>
      <p:ext uri="{BB962C8B-B14F-4D97-AF65-F5344CB8AC3E}">
        <p14:creationId xmlns:p14="http://schemas.microsoft.com/office/powerpoint/2010/main" val="1856000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76351"/>
            <a:ext cx="10515600" cy="1325563"/>
          </a:xfrm>
        </p:spPr>
        <p:txBody>
          <a:bodyPr>
            <a:noAutofit/>
          </a:bodyPr>
          <a:lstStyle/>
          <a:p>
            <a:r>
              <a:rPr lang="en-US" dirty="0"/>
              <a:t>Middle School Project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C67DFC-71E1-A9C8-5C17-67AED6F11C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4774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57100" y="0"/>
            <a:ext cx="1242300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24568C-DB9F-603F-853A-2B73EF727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78063" y="3252788"/>
            <a:ext cx="5157787" cy="82391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75439B-C7C0-8197-EB62-F07D6DD3A9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3269" y="1131748"/>
            <a:ext cx="12055343" cy="506599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44FF9896-8AD4-0E21-DF15-1BF40FF3E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521"/>
            <a:ext cx="10515600" cy="1325563"/>
          </a:xfrm>
        </p:spPr>
        <p:txBody>
          <a:bodyPr>
            <a:noAutofit/>
          </a:bodyPr>
          <a:lstStyle/>
          <a:p>
            <a:r>
              <a:rPr lang="en-US" sz="4000" dirty="0"/>
              <a:t>Timeline</a:t>
            </a:r>
          </a:p>
        </p:txBody>
      </p:sp>
    </p:spTree>
    <p:extLst>
      <p:ext uri="{BB962C8B-B14F-4D97-AF65-F5344CB8AC3E}">
        <p14:creationId xmlns:p14="http://schemas.microsoft.com/office/powerpoint/2010/main" val="28155146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31005" y="0"/>
            <a:ext cx="1242300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24568C-DB9F-603F-853A-2B73EF727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78063" y="3252788"/>
            <a:ext cx="5157787" cy="82391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312297-59B2-4D34-55AB-62C9B3C462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363" y="0"/>
            <a:ext cx="11391274" cy="685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1794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31005" y="0"/>
            <a:ext cx="1242300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24568C-DB9F-603F-853A-2B73EF727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78063" y="3252788"/>
            <a:ext cx="5157787" cy="82391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" name="Picture 1" descr="A map of a city&#10;&#10;Description automatically generated with medium confidence">
            <a:extLst>
              <a:ext uri="{FF2B5EF4-FFF2-40B4-BE49-F238E27FC236}">
                <a16:creationId xmlns:a16="http://schemas.microsoft.com/office/drawing/2014/main" id="{458A85DF-4380-B45B-D431-8205D70570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12" y="365125"/>
            <a:ext cx="9278938" cy="6081394"/>
          </a:xfrm>
          <a:prstGeom prst="rect">
            <a:avLst/>
          </a:prstGeom>
          <a:ln>
            <a:solidFill>
              <a:srgbClr val="085BAB"/>
            </a:solidFill>
          </a:ln>
        </p:spPr>
      </p:pic>
    </p:spTree>
    <p:extLst>
      <p:ext uri="{BB962C8B-B14F-4D97-AF65-F5344CB8AC3E}">
        <p14:creationId xmlns:p14="http://schemas.microsoft.com/office/powerpoint/2010/main" val="365968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31005" y="0"/>
            <a:ext cx="1242300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9292B52-04E4-D7E8-1491-0ACD169474C4}"/>
              </a:ext>
            </a:extLst>
          </p:cNvPr>
          <p:cNvGrpSpPr/>
          <p:nvPr/>
        </p:nvGrpSpPr>
        <p:grpSpPr>
          <a:xfrm>
            <a:off x="702646" y="857142"/>
            <a:ext cx="4710602" cy="3739696"/>
            <a:chOff x="4108982" y="2593913"/>
            <a:chExt cx="2886908" cy="3739696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C67B39A-7CE2-815D-290C-ED2261CF36F6}"/>
                </a:ext>
              </a:extLst>
            </p:cNvPr>
            <p:cNvSpPr/>
            <p:nvPr/>
          </p:nvSpPr>
          <p:spPr>
            <a:xfrm>
              <a:off x="4108982" y="2593913"/>
              <a:ext cx="2886908" cy="548640"/>
            </a:xfrm>
            <a:prstGeom prst="rect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latin typeface="Segoe UI" panose="020B0502040204020203" pitchFamily="34" charset="0"/>
                  <a:cs typeface="Segoe UI" panose="020B0502040204020203" pitchFamily="34" charset="0"/>
                </a:rPr>
                <a:t>New Middle School – Facilities Trust Fund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74FBFD9-F233-CA4D-0F23-D2123602C7C8}"/>
                </a:ext>
              </a:extLst>
            </p:cNvPr>
            <p:cNvSpPr txBox="1"/>
            <p:nvPr/>
          </p:nvSpPr>
          <p:spPr>
            <a:xfrm>
              <a:off x="4108982" y="3255843"/>
              <a:ext cx="2840377" cy="30777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  <a:t>Board uses Facility Trust Fund to mitigate tax impact</a:t>
              </a:r>
            </a:p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  <a:t>Project Cost: $152,055,963</a:t>
              </a:r>
            </a:p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  <a:t>Tax impact: </a:t>
              </a:r>
              <a:b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</a:br>
              <a: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  <a:t>$1.08 /per thousand (1</a:t>
              </a:r>
              <a:r>
                <a:rPr lang="en-US" sz="1600" baseline="30000" dirty="0">
                  <a:latin typeface="Segoe UI" panose="020B0502040204020203" pitchFamily="34" charset="0"/>
                  <a:cs typeface="Segoe UI" panose="020B0502040204020203" pitchFamily="34" charset="0"/>
                </a:rPr>
                <a:t>st</a:t>
              </a:r>
              <a: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  <a:t> year)</a:t>
              </a:r>
            </a:p>
            <a:p>
              <a:endParaRPr lang="en-US" b="1" dirty="0">
                <a:solidFill>
                  <a:srgbClr val="2F5597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r>
                <a:rPr lang="en-US" b="1" dirty="0">
                  <a:solidFill>
                    <a:srgbClr val="2F5597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Property assessed at $350k: </a:t>
              </a:r>
            </a:p>
            <a:p>
              <a:pPr marL="457200"/>
              <a:endParaRPr lang="en-US" sz="800" b="1" dirty="0">
                <a:solidFill>
                  <a:srgbClr val="2F5597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pPr marL="457200"/>
              <a:r>
                <a:rPr lang="en-US" b="1" dirty="0">
                  <a:solidFill>
                    <a:srgbClr val="2F5597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Year 1: $378</a:t>
              </a:r>
            </a:p>
            <a:p>
              <a:pPr marL="457200"/>
              <a:r>
                <a:rPr lang="en-US" b="1" dirty="0">
                  <a:solidFill>
                    <a:srgbClr val="2F5597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Year 2: $368</a:t>
              </a:r>
            </a:p>
            <a:p>
              <a:endParaRPr lang="en-US" dirty="0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B19DA551-648F-5DEF-B843-7A89292A9A07}"/>
              </a:ext>
            </a:extLst>
          </p:cNvPr>
          <p:cNvGrpSpPr/>
          <p:nvPr/>
        </p:nvGrpSpPr>
        <p:grpSpPr>
          <a:xfrm>
            <a:off x="6083670" y="857142"/>
            <a:ext cx="5019494" cy="5217023"/>
            <a:chOff x="7207963" y="2593912"/>
            <a:chExt cx="4001480" cy="521702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DA9EC06-BAC9-0A40-9225-D6E82ACE167B}"/>
                </a:ext>
              </a:extLst>
            </p:cNvPr>
            <p:cNvSpPr/>
            <p:nvPr/>
          </p:nvSpPr>
          <p:spPr>
            <a:xfrm>
              <a:off x="7207963" y="2593912"/>
              <a:ext cx="3852164" cy="548640"/>
            </a:xfrm>
            <a:prstGeom prst="rect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latin typeface="Segoe UI" panose="020B0502040204020203" pitchFamily="34" charset="0"/>
                  <a:cs typeface="Segoe UI" panose="020B0502040204020203" pitchFamily="34" charset="0"/>
                </a:rPr>
                <a:t>New Middle School</a:t>
              </a:r>
              <a:br>
                <a:rPr lang="en-US" sz="1600" b="1" dirty="0">
                  <a:latin typeface="Segoe UI" panose="020B0502040204020203" pitchFamily="34" charset="0"/>
                  <a:cs typeface="Segoe UI" panose="020B0502040204020203" pitchFamily="34" charset="0"/>
                </a:rPr>
              </a:br>
              <a:r>
                <a:rPr lang="en-US" sz="1600" b="1" dirty="0">
                  <a:latin typeface="Segoe UI" panose="020B0502040204020203" pitchFamily="34" charset="0"/>
                  <a:cs typeface="Segoe UI" panose="020B0502040204020203" pitchFamily="34" charset="0"/>
                </a:rPr>
                <a:t>State Aid &amp; Facility Trust Fund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BD64A70-4D46-D991-45F8-0CACB2DEB5B2}"/>
                </a:ext>
              </a:extLst>
            </p:cNvPr>
            <p:cNvSpPr txBox="1"/>
            <p:nvPr/>
          </p:nvSpPr>
          <p:spPr>
            <a:xfrm>
              <a:off x="7357279" y="3255842"/>
              <a:ext cx="3852164" cy="4555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  <a:t>Assumes state building aid</a:t>
              </a:r>
            </a:p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  <a:t>Concord pays 60% of the cost, state pays 40% of the eligible costs</a:t>
              </a:r>
            </a:p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  <a:t>Board uses Facility Trust Fund to mitigate tax impact</a:t>
              </a:r>
            </a:p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  <a:t>Project Cost: $152,055,963</a:t>
              </a:r>
            </a:p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  <a:t>Cost after State Aid: $112,055,963</a:t>
              </a:r>
            </a:p>
            <a:p>
              <a:pPr marL="285750" indent="-28575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Segoe UI" panose="020B0502040204020203" pitchFamily="34" charset="0"/>
                  <a:cs typeface="Segoe UI" panose="020B0502040204020203" pitchFamily="34" charset="0"/>
                </a:rPr>
                <a:t>Tax impact: $0.42/per thousand</a:t>
              </a:r>
            </a:p>
            <a:p>
              <a:endParaRPr lang="en-US" b="1" dirty="0">
                <a:solidFill>
                  <a:srgbClr val="2F5597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r>
                <a:rPr lang="en-US" b="1" dirty="0">
                  <a:solidFill>
                    <a:srgbClr val="2F5597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Property assessed at $350k: </a:t>
              </a:r>
            </a:p>
            <a:p>
              <a:endParaRPr lang="en-US" sz="700" b="1" dirty="0">
                <a:solidFill>
                  <a:srgbClr val="2F5597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pPr marL="339725"/>
              <a:r>
                <a:rPr lang="en-US" b="1" dirty="0">
                  <a:solidFill>
                    <a:srgbClr val="2F5597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Year 1: $147</a:t>
              </a:r>
            </a:p>
            <a:p>
              <a:pPr marL="339725"/>
              <a:r>
                <a:rPr lang="en-US" b="1" dirty="0">
                  <a:solidFill>
                    <a:srgbClr val="2F5597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Year 2: $144</a:t>
              </a:r>
            </a:p>
            <a:p>
              <a:br>
                <a:rPr lang="en-US" sz="1400" dirty="0">
                  <a:latin typeface="Franklin Gothic Book" panose="020B0503020102020204" pitchFamily="34" charset="0"/>
                </a:rPr>
              </a:br>
              <a:endParaRPr lang="en-US" sz="1400" dirty="0">
                <a:latin typeface="Franklin Gothic Book" panose="020B0503020102020204" pitchFamily="34" charset="0"/>
              </a:endParaRPr>
            </a:p>
            <a:p>
              <a:endParaRPr lang="en-US" sz="1400" dirty="0">
                <a:latin typeface="Franklin Gothic Book" panose="020B0503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879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79E19E-DCF4-863A-7FFE-6E7D1E87AB12}"/>
              </a:ext>
            </a:extLst>
          </p:cNvPr>
          <p:cNvSpPr/>
          <p:nvPr/>
        </p:nvSpPr>
        <p:spPr>
          <a:xfrm>
            <a:off x="-231005" y="0"/>
            <a:ext cx="1242300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4BE54E-EC4F-A6AC-5DC0-E1466E629CBB}"/>
              </a:ext>
            </a:extLst>
          </p:cNvPr>
          <p:cNvSpPr txBox="1">
            <a:spLocks/>
          </p:cNvSpPr>
          <p:nvPr/>
        </p:nvSpPr>
        <p:spPr>
          <a:xfrm>
            <a:off x="889970" y="1691323"/>
            <a:ext cx="10170160" cy="13629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2F5597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pPr algn="ctr"/>
            <a:r>
              <a:rPr lang="en-US" sz="3600" dirty="0">
                <a:solidFill>
                  <a:srgbClr val="007137"/>
                </a:solidFill>
              </a:rPr>
              <a:t>Middle School Project Information</a:t>
            </a:r>
            <a:br>
              <a:rPr lang="en-US" sz="3600" dirty="0"/>
            </a:br>
            <a:br>
              <a:rPr lang="en-US" sz="3600" dirty="0"/>
            </a:br>
            <a:r>
              <a:rPr lang="en-US" sz="24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https://www.sau8.org/page/middle-school-project</a:t>
            </a:r>
            <a:br>
              <a:rPr lang="en-US" sz="2400" dirty="0">
                <a:solidFill>
                  <a:srgbClr val="085BAB"/>
                </a:solidFill>
              </a:rPr>
            </a:br>
            <a:endParaRPr lang="en-US" sz="3600" dirty="0">
              <a:solidFill>
                <a:srgbClr val="085BAB"/>
              </a:solidFill>
            </a:endParaRPr>
          </a:p>
        </p:txBody>
      </p:sp>
      <p:pic>
        <p:nvPicPr>
          <p:cNvPr id="3" name="Picture 2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6E74C281-7D0C-14D2-D45F-0B5A9A8C33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2377" y="3473190"/>
            <a:ext cx="1562100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420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66989"/>
            <a:ext cx="10515600" cy="704812"/>
          </a:xfrm>
        </p:spPr>
        <p:txBody>
          <a:bodyPr>
            <a:noAutofit/>
          </a:bodyPr>
          <a:lstStyle/>
          <a:p>
            <a:r>
              <a:rPr lang="en-US" sz="3200" dirty="0"/>
              <a:t>Kathleen Murphy, Superintendent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2DE4518-2DC0-0D15-E4F5-C36888C08F21}"/>
              </a:ext>
            </a:extLst>
          </p:cNvPr>
          <p:cNvSpPr txBox="1">
            <a:spLocks/>
          </p:cNvSpPr>
          <p:nvPr/>
        </p:nvSpPr>
        <p:spPr>
          <a:xfrm>
            <a:off x="838200" y="3271801"/>
            <a:ext cx="10515600" cy="7048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2F5597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en-US" sz="3200" dirty="0"/>
              <a:t>Jack Dunn, Business Administrator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C9B007D-44F3-61D4-C8CF-E47E915EE5AD}"/>
              </a:ext>
            </a:extLst>
          </p:cNvPr>
          <p:cNvSpPr txBox="1">
            <a:spLocks/>
          </p:cNvSpPr>
          <p:nvPr/>
        </p:nvSpPr>
        <p:spPr>
          <a:xfrm>
            <a:off x="838200" y="1700252"/>
            <a:ext cx="10515600" cy="7048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2F5597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pPr marL="285750" indent="-285750"/>
            <a:r>
              <a:rPr lang="en-US" sz="3200" dirty="0"/>
              <a:t>Pamela Walsh, President</a:t>
            </a:r>
            <a:br>
              <a:rPr lang="en-US" sz="3200" dirty="0"/>
            </a:br>
            <a:r>
              <a:rPr lang="en-US" sz="3200" dirty="0"/>
              <a:t>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3635492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HSD Fun Colors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2F5597"/>
      </a:accent2>
      <a:accent3>
        <a:srgbClr val="0BD0D9"/>
      </a:accent3>
      <a:accent4>
        <a:srgbClr val="148634"/>
      </a:accent4>
      <a:accent5>
        <a:srgbClr val="7CCA62"/>
      </a:accent5>
      <a:accent6>
        <a:srgbClr val="419DF1"/>
      </a:accent6>
      <a:hlink>
        <a:srgbClr val="2190C8"/>
      </a:hlink>
      <a:folHlink>
        <a:srgbClr val="85DFD0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413533D-8C39-401E-8B75-B1AEEEC56B93}">
  <ds:schemaRefs>
    <ds:schemaRef ds:uri="16c05727-aa75-4e4a-9b5f-8a80a1165891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BDEF148-1770-458F-8F5B-C3D0A278AA97}">
  <ds:schemaRefs>
    <ds:schemaRef ds:uri="http://schemas.microsoft.com/office/2006/documentManagement/types"/>
    <ds:schemaRef ds:uri="16c05727-aa75-4e4a-9b5f-8a80a1165891"/>
    <ds:schemaRef ds:uri="http://schemas.microsoft.com/office/2006/metadata/properties"/>
    <ds:schemaRef ds:uri="http://purl.org/dc/terms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71af3243-3dd4-4a8d-8c0d-dd76da1f02a5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A449C04-64B3-4403-94B7-8D2284C38D1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{87FF6E4A-74F7-4083-9B69-2525FF40CC3A}tf78504181_win32</Template>
  <TotalTime>812</TotalTime>
  <Words>395</Words>
  <Application>Microsoft Office PowerPoint</Application>
  <PresentationFormat>Widescreen</PresentationFormat>
  <Paragraphs>121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Aptos</vt:lpstr>
      <vt:lpstr>Aptos Narrow</vt:lpstr>
      <vt:lpstr>Arial</vt:lpstr>
      <vt:lpstr>Avenir Next LT Pro</vt:lpstr>
      <vt:lpstr>Calibri</vt:lpstr>
      <vt:lpstr>Franklin Gothic Book</vt:lpstr>
      <vt:lpstr>Gill Sans MT</vt:lpstr>
      <vt:lpstr>Segoe UI</vt:lpstr>
      <vt:lpstr>ShapesVTI</vt:lpstr>
      <vt:lpstr>PowerPoint Presentation</vt:lpstr>
      <vt:lpstr>Curriculum &amp; Instruction</vt:lpstr>
      <vt:lpstr>PowerPoint Presentation</vt:lpstr>
      <vt:lpstr>PowerPoint Presentation</vt:lpstr>
      <vt:lpstr>Job Fair - Partnership</vt:lpstr>
      <vt:lpstr>Grants</vt:lpstr>
      <vt:lpstr>Communication</vt:lpstr>
      <vt:lpstr>PowerPoint Presentation</vt:lpstr>
      <vt:lpstr>PowerPoint Presentation</vt:lpstr>
      <vt:lpstr>Financial</vt:lpstr>
      <vt:lpstr>PowerPoint Presentation</vt:lpstr>
      <vt:lpstr>PowerPoint Presentation</vt:lpstr>
      <vt:lpstr>PowerPoint Presentation</vt:lpstr>
      <vt:lpstr>Capital Projects</vt:lpstr>
      <vt:lpstr>Middle School Project</vt:lpstr>
      <vt:lpstr>Timeline</vt:lpstr>
      <vt:lpstr>PowerPoint Presentation</vt:lpstr>
      <vt:lpstr>PowerPoint Presentation</vt:lpstr>
      <vt:lpstr>PowerPoint Presentation</vt:lpstr>
      <vt:lpstr>PowerPoint Presentation</vt:lpstr>
      <vt:lpstr>Kathleen Murphy, Superintendent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Shapes</dc:title>
  <dc:creator>Teresa Wolf</dc:creator>
  <cp:lastModifiedBy>Madison Hendrick</cp:lastModifiedBy>
  <cp:revision>11</cp:revision>
  <cp:lastPrinted>2024-09-10T13:27:15Z</cp:lastPrinted>
  <dcterms:created xsi:type="dcterms:W3CDTF">2023-03-24T14:28:53Z</dcterms:created>
  <dcterms:modified xsi:type="dcterms:W3CDTF">2024-09-26T14:40:38Z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